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</p:embeddedFont>
    <p:embeddedFont>
      <p:font typeface="Roboto Slab" panose="020B0604020202020204" charset="0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93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79081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6943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95949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0929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24677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76612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0569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73471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781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838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363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5196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5341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53230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5528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63162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886728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6673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6928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37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www.fundaofwebit.com/post/php-crud-using-bootstrap-5-example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8427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nl-NL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CRUD dengan PHP, MySQL, dan Bootstrap 5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41990"/>
            <a:ext cx="7556421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Presentasi ini akan membahas cara membangun aplikasi CRUD (Create, Read, Update, Delete) yang efisien dan menarik secara visual menggunakan kombinasi teknologi web populer: PHP untuk logika backend, MySQL sebagai sistem manajemen database yang kuat, dan Bootstrap 5 untuk antarmuka pengguna yang responsif dan modern. Kami akan menjelajahi setiap operasi CRUD, mulai dari membuat data baru hingga memperbarui dan menghapusnya, semua disajikan dalam konteks aplikasi manajemen data sederhana.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859"/>
            <a:ext cx="85722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Pengenalan CRUD dan Database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3287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CRUD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adalah singkatan dari Create, Read, Update, dan Delete, empat operasi dasar yang menjadi tulang punggung setiap aplikasi berbasis data. Operasi ini memungkinkan kita untuk memanipulasi data yang tersimpan dalam database.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88556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Dalam contoh ini, kita akan menggunakan tabel sederhana bernama </a:t>
            </a: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dengan kolom-kolom berikut: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26054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id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ID unik siswa (Primary Key, Auto Increment)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75873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name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Nama lengkap siswa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525691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email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Alamat email siswa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975509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phone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Nomor telepon siswa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25327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course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Kursus yang diambil siswa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032873"/>
            <a:ext cx="6244709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 membuat database dan tabel </a:t>
            </a: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</a:t>
            </a: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kita akan menggunakan perintah SQL berikut: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599521" y="3021449"/>
            <a:ext cx="6244709" cy="2880360"/>
          </a:xfrm>
          <a:prstGeom prst="roundRect">
            <a:avLst>
              <a:gd name="adj" fmla="val 1181"/>
            </a:avLst>
          </a:prstGeom>
          <a:solidFill>
            <a:srgbClr val="D7DFF4"/>
          </a:solidFill>
          <a:ln/>
        </p:spPr>
      </p:sp>
      <p:sp>
        <p:nvSpPr>
          <p:cNvPr id="12" name="Shape 10"/>
          <p:cNvSpPr/>
          <p:nvPr/>
        </p:nvSpPr>
        <p:spPr>
          <a:xfrm>
            <a:off x="7588210" y="3021449"/>
            <a:ext cx="6267331" cy="2880360"/>
          </a:xfrm>
          <a:prstGeom prst="roundRect">
            <a:avLst>
              <a:gd name="adj" fmla="val 1181"/>
            </a:avLst>
          </a:prstGeom>
          <a:solidFill>
            <a:srgbClr val="D7DFF4"/>
          </a:solidFill>
          <a:ln/>
        </p:spPr>
      </p:sp>
      <p:sp>
        <p:nvSpPr>
          <p:cNvPr id="13" name="Text 11"/>
          <p:cNvSpPr/>
          <p:nvPr/>
        </p:nvSpPr>
        <p:spPr>
          <a:xfrm>
            <a:off x="7815024" y="3191470"/>
            <a:ext cx="5813703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students (  id INT AUTO_INCREMENT PRIMARY KEY,  name VARCHAR(191),  email VARCHAR(191),  phone VARCHAR(191),  course VARCHAR(191));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15696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Pastikan database Anda sudah dibuat sebelum menjalankan perintah ini. Nama database dapat disesuaikan dengan kebutuhan Anda.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162" y="570548"/>
            <a:ext cx="7479983" cy="648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Koneksi Database dengan PHP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162" y="1716881"/>
            <a:ext cx="6335911" cy="1011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Langkah pertama dalam berinteraksi dengan database adalah membuat koneksi. Kita akan membuat file bernama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dbcon.php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yang berisi kode untuk terhubung ke MySQL.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6162" y="2961323"/>
            <a:ext cx="6335911" cy="2966799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5" name="Shape 3"/>
          <p:cNvSpPr/>
          <p:nvPr/>
        </p:nvSpPr>
        <p:spPr>
          <a:xfrm>
            <a:off x="715804" y="2961323"/>
            <a:ext cx="6356628" cy="2966799"/>
          </a:xfrm>
          <a:prstGeom prst="roundRect">
            <a:avLst>
              <a:gd name="adj" fmla="val 1049"/>
            </a:avLst>
          </a:prstGeom>
          <a:solidFill>
            <a:srgbClr val="D7DFF4"/>
          </a:solidFill>
          <a:ln/>
        </p:spPr>
      </p:sp>
      <p:sp>
        <p:nvSpPr>
          <p:cNvPr id="6" name="Text 4"/>
          <p:cNvSpPr/>
          <p:nvPr/>
        </p:nvSpPr>
        <p:spPr>
          <a:xfrm>
            <a:off x="923211" y="3116937"/>
            <a:ext cx="5941814" cy="2655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&lt;?php  $con = mysqli_connect("localhost","root","","nama_database_anda");  if(!$con){      die('Connection Failed'. mysqli_connect_error());  }?&gt;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162" y="6161484"/>
            <a:ext cx="6335911" cy="1026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Pastikan untuk mengganti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"nama_database_anda"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dengan nama database MySQL Anda. Parameter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"localhost"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"root"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dan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""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(password kosong) adalah pengaturan default yang umum.</a:t>
            </a:r>
            <a:endParaRPr lang="en-US" sz="16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947" y="1763554"/>
            <a:ext cx="518636" cy="518636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75947" y="2541508"/>
            <a:ext cx="2593538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Cek Koneksi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75947" y="3073003"/>
            <a:ext cx="6335911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Kode ini secara otomatis memeriksa apakah koneksi berhasil atau gagal. Jika gagal, pesan error akan ditampilkan.</a:t>
            </a:r>
            <a:endParaRPr lang="en-US" sz="160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947" y="4255532"/>
            <a:ext cx="518636" cy="5186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575947" y="5033486"/>
            <a:ext cx="313324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Keamanan &amp; Fleksibilitas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7575947" y="5564981"/>
            <a:ext cx="6335911" cy="995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Disarankan menggunakan ekstensi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(seperti contoh di atas) atau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PDO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(PHP Data Objects) untuk interaksi database yang lebih aman dan fleksibel, terutama dalam mencegah SQL injection.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575947" y="6794183"/>
            <a:ext cx="6335911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File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dbcon.php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ini kemudian akan di-include di setiap halaman PHP yang memerlukan akses ke database.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343" y="356949"/>
            <a:ext cx="7559278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Create: Menambah Data dengan Form Bootstrap 5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454343" y="1074063"/>
            <a:ext cx="8106251" cy="423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 operasi Create, kita akan membuat halaman </a:t>
            </a:r>
            <a:r>
              <a:rPr lang="en-US" sz="10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student-create.php</a:t>
            </a: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yang berisi form input data. Form ini akan didesain menggunakan class-class dari Bootstrap 5 untuk tampilan yang modern dan responsif.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4343" y="1614011"/>
            <a:ext cx="8106251" cy="4155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 akan memiliki kolom input untuk Nama, Email, Telepon, dan Kursus. Ketika form disubmit (menggunakan metode POST), data akan diterima oleh skrip PHP.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454343" y="2146340"/>
            <a:ext cx="8106251" cy="23485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yang diterima kemudian akan diolah dan disimpan ke database menggunakan query </a:t>
            </a:r>
            <a:r>
              <a:rPr lang="en-US" sz="10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INSERT INTO</a:t>
            </a: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Penting untuk selalu memvalidasi input pengguna sebelum menyimpannya ke database untuk mencegah data yang tidak valid atau serangan.</a:t>
            </a: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20" y="1103233"/>
            <a:ext cx="4291253" cy="429125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884920" y="5659518"/>
            <a:ext cx="5298638" cy="623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Setelah data berhasil disimpan atau terjadi kesalahan, pengguna akan diberikan umpan balik melalui pesan. Pesan ini dapat ditampilkan menggunakan fitur session PHP dan alert Bootstrap 5, memberikan notifikasi yang jelas.</a:t>
            </a:r>
            <a:endParaRPr lang="en-US" sz="1000" dirty="0"/>
          </a:p>
        </p:txBody>
      </p:sp>
      <p:sp>
        <p:nvSpPr>
          <p:cNvPr id="8" name="Shape 5"/>
          <p:cNvSpPr/>
          <p:nvPr/>
        </p:nvSpPr>
        <p:spPr>
          <a:xfrm>
            <a:off x="8884920" y="7317105"/>
            <a:ext cx="5298638" cy="601387"/>
          </a:xfrm>
          <a:prstGeom prst="roundRect">
            <a:avLst>
              <a:gd name="adj" fmla="val 1351"/>
            </a:avLst>
          </a:prstGeom>
          <a:solidFill>
            <a:srgbClr val="D7DFF4"/>
          </a:solidFill>
          <a:ln/>
        </p:spPr>
      </p:sp>
      <p:sp>
        <p:nvSpPr>
          <p:cNvPr id="9" name="Shape 6"/>
          <p:cNvSpPr/>
          <p:nvPr/>
        </p:nvSpPr>
        <p:spPr>
          <a:xfrm>
            <a:off x="8872061" y="6282810"/>
            <a:ext cx="5311497" cy="1441133"/>
          </a:xfrm>
          <a:prstGeom prst="roundRect">
            <a:avLst>
              <a:gd name="adj" fmla="val 1351"/>
            </a:avLst>
          </a:prstGeom>
          <a:solidFill>
            <a:srgbClr val="D7DFF4"/>
          </a:solidFill>
          <a:ln/>
        </p:spPr>
        <p:txBody>
          <a:bodyPr/>
          <a:lstStyle/>
          <a:p>
            <a:endParaRPr lang="en-ID" dirty="0"/>
          </a:p>
        </p:txBody>
      </p:sp>
      <p:sp>
        <p:nvSpPr>
          <p:cNvPr id="10" name="Text 7"/>
          <p:cNvSpPr/>
          <p:nvPr/>
        </p:nvSpPr>
        <p:spPr>
          <a:xfrm>
            <a:off x="9001838" y="6477359"/>
            <a:ext cx="5051941" cy="1246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&lt;!-- Contoh penggunaan session dan alert Bootstrap --&gt;&lt;?php if(isset($_SESSION['message'])) : ?&gt; &lt;div class="alert alert-success"&gt; &lt;?= $_SESSION['message']; ?&gt; &lt;/div&gt;&lt;?php unset($_SESSION['message']); endif; ?&gt;</a:t>
            </a:r>
            <a:endParaRPr lang="en-US"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440" y="371237"/>
            <a:ext cx="6246852" cy="4218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Read: Menampilkan Data dari Database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472440" y="1062990"/>
            <a:ext cx="13685520" cy="223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Operasi Read adalah inti dari menampilkan informasi. Kita akan membuat halaman </a:t>
            </a:r>
            <a:r>
              <a:rPr lang="en-US" sz="10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index.php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yang berfungsi sebagai dashboard utama untuk menampilkan semua data siswa yang tersimpan dalam database.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2440" y="1559838"/>
            <a:ext cx="6678097" cy="4471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akan diambil menggunakan query SQL </a:t>
            </a:r>
            <a:r>
              <a:rPr lang="en-US" sz="10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students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yang akan mengembalikan semua baris dan kolom dari tabel </a:t>
            </a:r>
            <a:r>
              <a:rPr lang="en-US" sz="10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students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472440" y="2128480"/>
            <a:ext cx="6678097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Hasil query kemudian akan ditampilkan dalam bentuk tabel HTML yang didesain menggunakan class-class Bootstrap 5 (misalnya, </a:t>
            </a:r>
            <a:r>
              <a:rPr lang="en-US" sz="10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.table .table-striped .table-bordered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agar terlihat rapi dan responsif di berbagai ukuran layar.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472440" y="2905482"/>
            <a:ext cx="667809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Setiap baris data dalam tabel akan dilengkapi dengan tombol aksi </a:t>
            </a: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Edit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dan </a:t>
            </a: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Delete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Tombol-tombol ini akan mengarahkan pengguna ke halaman atau fungsi PHP yang sesuai untuk melakukan operasi Update atau Delete pada data tertentu.</a:t>
            </a:r>
            <a:endParaRPr lang="en-US" sz="10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483" y="1590199"/>
            <a:ext cx="6678097" cy="667809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87483" y="8420100"/>
            <a:ext cx="6678097" cy="647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 aplikasi dengan volume data yang besar, Anda dapat menambahkan fungsionalitas opsional seperti </a:t>
            </a: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pagination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(membagi data ke beberapa halaman) dan </a:t>
            </a:r>
            <a:r>
              <a:rPr lang="en-US" sz="10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pencarian</a:t>
            </a:r>
            <a:r>
              <a:rPr lang="en-US" sz="10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(memfilter data berdasarkan kriteria tertentu) untuk meningkatkan pengalaman pengguna.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1398" y="727115"/>
            <a:ext cx="5539145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Update dan Delete Data</a:t>
            </a:r>
            <a:endParaRPr lang="en-US" sz="4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98" y="1768793"/>
            <a:ext cx="6603802" cy="81307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4638" y="2785110"/>
            <a:ext cx="320694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Update: Memperbarui Data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14638" y="3224570"/>
            <a:ext cx="6197322" cy="1300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 memperbarui data, kita akan membuat form edit yang mirip dengan form Create. Namun, form ini akan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diisi sebelumnya (pre-filled)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dengan data siswa yang ingin diubah. Data siswa tersebut diambil dari database berdasarkan ID yang diteruskan.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14638" y="4647128"/>
            <a:ext cx="6197322" cy="990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Setelah pengguna melakukan perubahan dan mengirimkan form, PHP akan memprosesnya dengan query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WHERE id = [ID Siswa]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768793"/>
            <a:ext cx="6603802" cy="81307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8440" y="2785110"/>
            <a:ext cx="286512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Delete: Menghapus Data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18440" y="3224570"/>
            <a:ext cx="6197322" cy="1625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Operasi Delete akan menghapus data siswa secara permanen dari database. Sebelum penghapusan, sangat penting untuk menampilkan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konfirmasi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kepada pengguna (misalnya, dengan modal Bootstrap 5) untuk mencegah penghapusan yang tidak disengaja.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518440" y="4972288"/>
            <a:ext cx="6197322" cy="6655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Setelah konfirmasi, PHP akan menjalankan query </a:t>
            </a:r>
            <a:r>
              <a:rPr lang="en-US" sz="160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DELETE WHERE id = [ID Siswa]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menghapus data terkait.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016198" y="6298287"/>
            <a:ext cx="12902803" cy="975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Gunakan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modal Bootstrap 5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menampilkan form edit atau dialog konfirmasi hapus. Ini memberikan pengalaman pengguna yang lebih baik karena tidak perlu memuat ulang halaman. Selalu amankan input pengguna dengan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validasi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yang ketat dan gunakan </a:t>
            </a:r>
            <a:r>
              <a:rPr lang="en-US" sz="160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prepared statements</a:t>
            </a:r>
            <a:r>
              <a:rPr lang="en-US" sz="16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semua query database guna mencegah serangan SQL injection.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711398" y="6069687"/>
            <a:ext cx="22860" cy="1432679"/>
          </a:xfrm>
          <a:prstGeom prst="rect">
            <a:avLst/>
          </a:prstGeom>
          <a:solidFill>
            <a:srgbClr val="3257B8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7944" y="707112"/>
            <a:ext cx="9039820" cy="623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Integrasi Bootstrap 5 untuk UI Modern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7944" y="1808917"/>
            <a:ext cx="6374011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Bootstrap 5 adalah kerangka kerja CSS terpopuler yang memungkinkan kita membangun antarmuka pengguna yang menarik dan responsif dengan cepat.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7944" y="2945606"/>
            <a:ext cx="6374011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Pastikan untuk menyertakan </a:t>
            </a:r>
            <a:r>
              <a:rPr lang="en-US" sz="15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CDN (Content Delivery Network)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terbaru untuk CSS dan JavaScript Bootstrap 5 di setiap halaman HTML Anda. Ini akan memungkinkan Anda mengakses semua fitur Bootstrap.</a:t>
            </a:r>
            <a:endParaRPr lang="en-US" sz="1550" dirty="0"/>
          </a:p>
        </p:txBody>
      </p:sp>
      <p:sp>
        <p:nvSpPr>
          <p:cNvPr id="5" name="Shape 3"/>
          <p:cNvSpPr/>
          <p:nvPr/>
        </p:nvSpPr>
        <p:spPr>
          <a:xfrm>
            <a:off x="697944" y="4127183"/>
            <a:ext cx="6374011" cy="3170873"/>
          </a:xfrm>
          <a:prstGeom prst="roundRect">
            <a:avLst>
              <a:gd name="adj" fmla="val 943"/>
            </a:avLst>
          </a:prstGeom>
          <a:solidFill>
            <a:srgbClr val="D7DFF4"/>
          </a:solidFill>
          <a:ln/>
        </p:spPr>
      </p:sp>
      <p:sp>
        <p:nvSpPr>
          <p:cNvPr id="6" name="Shape 4"/>
          <p:cNvSpPr/>
          <p:nvPr/>
        </p:nvSpPr>
        <p:spPr>
          <a:xfrm>
            <a:off x="688062" y="4127183"/>
            <a:ext cx="6393775" cy="3170873"/>
          </a:xfrm>
          <a:prstGeom prst="roundRect">
            <a:avLst>
              <a:gd name="adj" fmla="val 943"/>
            </a:avLst>
          </a:prstGeom>
          <a:solidFill>
            <a:srgbClr val="D7DFF4"/>
          </a:solidFill>
          <a:ln/>
        </p:spPr>
      </p:sp>
      <p:sp>
        <p:nvSpPr>
          <p:cNvPr id="7" name="Text 5"/>
          <p:cNvSpPr/>
          <p:nvPr/>
        </p:nvSpPr>
        <p:spPr>
          <a:xfrm>
            <a:off x="887492" y="4276725"/>
            <a:ext cx="5994916" cy="28717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highlight>
                  <a:srgbClr val="D7DFF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&lt;!-- Bootstrap 5 CSS --&gt;&lt;link href="https://cdn.jsdelivr.net/npm/bootstrap@5.3.0/dist/css/bootstrap.min.css" rel="stylesheet"&gt;&lt;!-- Bootstrap 5 JS Bundle --&gt;&lt;script src="https://cdn.jsdelivr.net/npm/bootstrap@5.3.0/dist/js/bootstrap.bundle.min.js"&gt;&lt;/script&gt;</a:t>
            </a:r>
            <a:endParaRPr lang="en-US" sz="15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065" y="1853803"/>
            <a:ext cx="3062407" cy="1892618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566065" y="3945850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Komponen UI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7566065" y="4456867"/>
            <a:ext cx="3062407" cy="2233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Manfaatkan berbagai komponen Bootstrap seperti </a:t>
            </a:r>
            <a:r>
              <a:rPr lang="en-US" sz="15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cards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mengelompokkan informasi, </a:t>
            </a:r>
            <a:r>
              <a:rPr lang="en-US" sz="15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forms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input data, </a:t>
            </a:r>
            <a:r>
              <a:rPr lang="en-US" sz="15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modals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pop-up, </a:t>
            </a:r>
            <a:r>
              <a:rPr lang="en-US" sz="15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buttons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dengan berbagai gaya, dan </a:t>
            </a:r>
            <a:r>
              <a:rPr lang="en-US" sz="15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alerts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untuk pesan notifikasi.</a:t>
            </a:r>
            <a:endParaRPr lang="en-US" sz="15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77669" y="1853803"/>
            <a:ext cx="3062407" cy="189261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877669" y="3945850"/>
            <a:ext cx="2493050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Desain Responsif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10877669" y="4456867"/>
            <a:ext cx="3062407" cy="1914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Dengan Bootstrap, aplikasi CRUD Anda akan otomatis </a:t>
            </a:r>
            <a:r>
              <a:rPr lang="en-US" sz="1550" b="1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responsif</a:t>
            </a:r>
            <a:r>
              <a:rPr lang="en-US" sz="15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menyesuaikan tampilannya agar terlihat optimal baik di desktop maupun perangkat mobile tanpa perlu menulis CSS tambahan.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9724" y="617220"/>
            <a:ext cx="5788938" cy="580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Kesimpulan dan Referensi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622" y="1568529"/>
            <a:ext cx="2199561" cy="13664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51791" y="2265640"/>
            <a:ext cx="26098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5267801" y="1754148"/>
            <a:ext cx="232064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Aplikasi Dinamis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5267801" y="2155508"/>
            <a:ext cx="852725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CRUD adalah pondasi untuk membangun aplikasi web dinamis yang memungkinkan interaksi penuh dengan data.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5128498" y="2948583"/>
            <a:ext cx="8805863" cy="11430"/>
          </a:xfrm>
          <a:prstGeom prst="roundRect">
            <a:avLst>
              <a:gd name="adj" fmla="val 243649"/>
            </a:avLst>
          </a:prstGeom>
          <a:solidFill>
            <a:srgbClr val="CFD2D8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842" y="2981325"/>
            <a:ext cx="4399121" cy="1366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51910" y="3501390"/>
            <a:ext cx="26098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6367582" y="3166943"/>
            <a:ext cx="232064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Integrasi Mudah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6367582" y="3568303"/>
            <a:ext cx="742747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PHP dan MySQL adalah kombinasi yang sangat kuat dan mudah diintegrasikan dengan Bootstrap 5 untuk UI yang modern dan responsif.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228278" y="4361378"/>
            <a:ext cx="7706082" cy="11430"/>
          </a:xfrm>
          <a:prstGeom prst="roundRect">
            <a:avLst>
              <a:gd name="adj" fmla="val 243649"/>
            </a:avLst>
          </a:prstGeom>
          <a:solidFill>
            <a:srgbClr val="CFD2D8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943" y="4394121"/>
            <a:ext cx="6598801" cy="13664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51791" y="4914186"/>
            <a:ext cx="260985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50"/>
              </a:lnSpc>
              <a:buNone/>
            </a:pPr>
            <a:r>
              <a:rPr lang="en-US" sz="20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050" dirty="0"/>
          </a:p>
        </p:txBody>
      </p:sp>
      <p:sp>
        <p:nvSpPr>
          <p:cNvPr id="15" name="Text 10"/>
          <p:cNvSpPr/>
          <p:nvPr/>
        </p:nvSpPr>
        <p:spPr>
          <a:xfrm>
            <a:off x="7467362" y="4579739"/>
            <a:ext cx="2320647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Sumber Belajar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7467362" y="4981099"/>
            <a:ext cx="6327696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Banyak contoh kode dan tutorial tersedia secara online (GitHub, YouTube) untuk membantu Anda memulai dan mengembangkan lebih lanjut.</a:t>
            </a:r>
            <a:endParaRPr lang="en-US" sz="1450" dirty="0"/>
          </a:p>
        </p:txBody>
      </p:sp>
      <p:sp>
        <p:nvSpPr>
          <p:cNvPr id="17" name="Text 12"/>
          <p:cNvSpPr/>
          <p:nvPr/>
        </p:nvSpPr>
        <p:spPr>
          <a:xfrm>
            <a:off x="649724" y="5969437"/>
            <a:ext cx="13330952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Untuk referensi lebih lanjut dan contoh implementasi lengkap, Anda bisa mengunjungi:</a:t>
            </a:r>
            <a:endParaRPr lang="en-US" sz="1450" dirty="0"/>
          </a:p>
        </p:txBody>
      </p:sp>
      <p:pic>
        <p:nvPicPr>
          <p:cNvPr id="18" name="Image 3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24" y="6475214"/>
            <a:ext cx="2223373" cy="51054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49724" y="7264241"/>
            <a:ext cx="12378095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Terima kasih! Sekarang, saatnya untuk praktek dan kembangkan aplikasi CRUD Anda sendiri!</a:t>
            </a:r>
            <a:endParaRPr lang="en-US" sz="2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</TotalTime>
  <Words>1242</Words>
  <Application>Microsoft Office PowerPoint</Application>
  <PresentationFormat>Custom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Roboto Slab</vt:lpstr>
      <vt:lpstr>Calibri</vt:lpstr>
      <vt:lpstr>Roboto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Mardi yanto</cp:lastModifiedBy>
  <cp:revision>3</cp:revision>
  <dcterms:created xsi:type="dcterms:W3CDTF">2025-07-08T14:14:15Z</dcterms:created>
  <dcterms:modified xsi:type="dcterms:W3CDTF">2025-07-08T14:17:38Z</dcterms:modified>
</cp:coreProperties>
</file>